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</p:sldMasterIdLst>
  <p:notesMasterIdLst>
    <p:notesMasterId r:id="rId25"/>
  </p:notesMasterIdLst>
  <p:sldIdLst>
    <p:sldId id="256" r:id="rId9"/>
    <p:sldId id="257" r:id="rId10"/>
    <p:sldId id="258" r:id="rId11"/>
    <p:sldId id="259" r:id="rId12"/>
    <p:sldId id="264" r:id="rId13"/>
    <p:sldId id="269" r:id="rId14"/>
    <p:sldId id="260" r:id="rId15"/>
    <p:sldId id="268" r:id="rId16"/>
    <p:sldId id="261" r:id="rId17"/>
    <p:sldId id="271" r:id="rId18"/>
    <p:sldId id="265" r:id="rId19"/>
    <p:sldId id="273" r:id="rId20"/>
    <p:sldId id="270" r:id="rId21"/>
    <p:sldId id="274" r:id="rId22"/>
    <p:sldId id="262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54" name="PlaceHolder 4"/>
          <p:cNvSpPr>
            <a:spLocks noGrp="1"/>
          </p:cNvSpPr>
          <p:nvPr>
            <p:ph type="dt" idx="1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55" name="PlaceHolder 5"/>
          <p:cNvSpPr>
            <a:spLocks noGrp="1"/>
          </p:cNvSpPr>
          <p:nvPr>
            <p:ph type="ftr" idx="1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6" name="PlaceHolder 6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9E69BEA-A411-44F9-8351-50F1DE41BD10}" type="slidenum"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000000"/>
                </a:solidFill>
                <a:latin typeface="Calibri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DE30B63-564D-4330-B1A5-5435B621A575}" type="slidenum">
              <a:rPr lang="en-US" sz="1200" b="0" strike="noStrike" spc="-1">
                <a:solidFill>
                  <a:srgbClr val="000000"/>
                </a:solidFill>
                <a:latin typeface="Calibri"/>
                <a:ea typeface="+mn-ea"/>
              </a:rPr>
              <a:t>1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indent="0" algn="r">
              <a:buNone/>
            </a:pPr>
            <a:fld id="{49E69BEA-A411-44F9-8351-50F1DE41BD10}" type="slidenum">
              <a:rPr lang="en-IN" sz="1400" b="0" strike="noStrike" spc="-1" smtClean="0">
                <a:solidFill>
                  <a:srgbClr val="000000"/>
                </a:solidFill>
                <a:latin typeface="Times New Roman"/>
              </a:rPr>
              <a:t>8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2646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indent="0" algn="r">
              <a:buNone/>
            </a:pPr>
            <a:fld id="{49E69BEA-A411-44F9-8351-50F1DE41BD10}" type="slidenum">
              <a:rPr lang="en-IN" sz="1400" b="0" strike="noStrike" spc="-1" smtClean="0">
                <a:solidFill>
                  <a:srgbClr val="000000"/>
                </a:solidFill>
                <a:latin typeface="Times New Roman"/>
              </a:rPr>
              <a:t>9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124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indent="0" algn="r">
              <a:buNone/>
            </a:pPr>
            <a:fld id="{49E69BEA-A411-44F9-8351-50F1DE41BD10}" type="slidenum">
              <a:rPr lang="en-IN" sz="1400" b="0" strike="noStrike" spc="-1" smtClean="0">
                <a:solidFill>
                  <a:srgbClr val="000000"/>
                </a:solidFill>
                <a:latin typeface="Times New Roman"/>
              </a:rPr>
              <a:t>10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1000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DE2F-3056-1414-0C7D-E076F4DC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D4E13-D458-2C03-A788-8D27E8424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E53C5-6BE2-41AF-DDBD-A7FD45B31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5E646-3616-0947-D0BA-F755A04F1ED0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indent="0" algn="r">
              <a:buNone/>
            </a:pPr>
            <a:fld id="{49E69BEA-A411-44F9-8351-50F1DE41BD10}" type="slidenum">
              <a:rPr lang="en-IN" sz="1400" b="0" strike="noStrike" spc="-1" smtClean="0">
                <a:solidFill>
                  <a:srgbClr val="000000"/>
                </a:solidFill>
                <a:latin typeface="Times New Roman"/>
              </a:rPr>
              <a:t>11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5102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DE2F-3056-1414-0C7D-E076F4DC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D4E13-D458-2C03-A788-8D27E8424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E53C5-6BE2-41AF-DDBD-A7FD45B31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5E646-3616-0947-D0BA-F755A04F1ED0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indent="0" algn="r">
              <a:buNone/>
            </a:pPr>
            <a:fld id="{49E69BEA-A411-44F9-8351-50F1DE41BD10}" type="slidenum">
              <a:rPr lang="en-IN" sz="1400" b="0" strike="noStrike" spc="-1" smtClean="0">
                <a:solidFill>
                  <a:srgbClr val="000000"/>
                </a:solidFill>
                <a:latin typeface="Times New Roman"/>
              </a:rPr>
              <a:t>12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2232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DE2F-3056-1414-0C7D-E076F4DC0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D4E13-D458-2C03-A788-8D27E8424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E53C5-6BE2-41AF-DDBD-A7FD45B31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5E646-3616-0947-D0BA-F755A04F1ED0}"/>
              </a:ext>
            </a:extLst>
          </p:cNvPr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pPr indent="0" algn="r">
              <a:buNone/>
            </a:pPr>
            <a:fld id="{49E69BEA-A411-44F9-8351-50F1DE41BD10}" type="slidenum">
              <a:rPr lang="en-IN" sz="1400" b="0" strike="noStrike" spc="-1" smtClean="0">
                <a:solidFill>
                  <a:srgbClr val="000000"/>
                </a:solidFill>
                <a:latin typeface="Times New Roman"/>
              </a:rPr>
              <a:t>13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528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1C65E74-D79C-4FE4-9DBD-67EA4204B23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F74EE5E-EF51-4EA0-8D85-369FBC4F47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2247C951-F9AE-41A8-9278-92CD24B32E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7C75F21-A8D7-42F0-B8A8-08BFB156C0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iple divide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9ECFFF08-ED5F-4E40-A152-4D64F09603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6C896EA5-CD55-4BCB-BD15-2F6B36C7F8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3.sv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2.svg"/><Relationship Id="rId9" Type="http://schemas.microsoft.com/office/2007/relationships/hdphoto" Target="../media/hdphoto3.wdp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/>
          <p:nvPr/>
        </p:nvPicPr>
        <p:blipFill>
          <a:blip r:embed="rId3"/>
          <a:srcRect l="118" t="115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9" name="TextBox 3"/>
          <p:cNvSpPr/>
          <p:nvPr/>
        </p:nvSpPr>
        <p:spPr>
          <a:xfrm>
            <a:off x="-1368000" y="16812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550" b="0" strike="noStrike" spc="-1">
              <a:solidFill>
                <a:schemeClr val="dk2"/>
              </a:solidFill>
              <a:latin typeface="Arial"/>
            </a:endParaRPr>
          </a:p>
        </p:txBody>
      </p:sp>
      <p:pic>
        <p:nvPicPr>
          <p:cNvPr id="2" name="Logo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67640" y="381960"/>
            <a:ext cx="2067120" cy="619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https://www.aig.com/content/experience-fragments/aig/america-canada/us_corporate/en/us_corporate_header/master/_jcr_content/root/responsivegrid/responsivegrid/container_1423107018/image.coreimg.png/1628235494071/aig-logo.png"/>
          <p:cNvPicPr/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</a:extLst>
          </a:blip>
          <a:stretch/>
        </p:blipFill>
        <p:spPr>
          <a:xfrm>
            <a:off x="2724120" y="519840"/>
            <a:ext cx="557640" cy="297000"/>
          </a:xfrm>
          <a:prstGeom prst="rect">
            <a:avLst/>
          </a:prstGeom>
          <a:ln w="0">
            <a:noFill/>
          </a:ln>
        </p:spPr>
      </p:pic>
      <p:cxnSp>
        <p:nvCxnSpPr>
          <p:cNvPr id="4" name="Straight Connector 6"/>
          <p:cNvCxnSpPr/>
          <p:nvPr/>
        </p:nvCxnSpPr>
        <p:spPr>
          <a:xfrm>
            <a:off x="2552760" y="433800"/>
            <a:ext cx="720" cy="47052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659880" y="6263640"/>
            <a:ext cx="1197360" cy="36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lt2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800" b="0" strike="noStrike" spc="-1">
                <a:solidFill>
                  <a:schemeClr val="lt2"/>
                </a:solidFill>
                <a:latin typeface="Arial"/>
              </a:rPr>
              <a:t>&lt;footer&gt;</a:t>
            </a:r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482480" y="6352560"/>
            <a:ext cx="1361520" cy="407880"/>
          </a:xfrm>
          <a:prstGeom prst="rect">
            <a:avLst/>
          </a:prstGeom>
          <a:ln w="0">
            <a:noFill/>
          </a:ln>
        </p:spPr>
      </p:pic>
      <p:pic>
        <p:nvPicPr>
          <p:cNvPr id="9" name="Picture 2" descr="https://www.aig.com/content/experience-fragments/aig/america-canada/us_corporate/en/us_corporate_header/master/_jcr_content/root/responsivegrid/responsivegrid/container_1423107018/image.coreimg.png/1628235494071/aig-logo.png"/>
          <p:cNvPicPr/>
          <p:nvPr/>
        </p:nvPicPr>
        <p:blipFill>
          <a:blip r:embed="rId5"/>
          <a:stretch/>
        </p:blipFill>
        <p:spPr>
          <a:xfrm>
            <a:off x="10007280" y="6456960"/>
            <a:ext cx="374040" cy="199080"/>
          </a:xfrm>
          <a:prstGeom prst="rect">
            <a:avLst/>
          </a:prstGeom>
          <a:ln w="0">
            <a:noFill/>
          </a:ln>
        </p:spPr>
      </p:pic>
      <p:cxnSp>
        <p:nvCxnSpPr>
          <p:cNvPr id="10" name="Straight Connector 1"/>
          <p:cNvCxnSpPr/>
          <p:nvPr/>
        </p:nvCxnSpPr>
        <p:spPr>
          <a:xfrm>
            <a:off x="10487880" y="6406200"/>
            <a:ext cx="720" cy="299160"/>
          </a:xfrm>
          <a:prstGeom prst="straightConnector1">
            <a:avLst/>
          </a:prstGeom>
          <a:ln w="0">
            <a:solidFill>
              <a:srgbClr val="808080"/>
            </a:solidFill>
          </a:ln>
        </p:spPr>
      </p:cxnSp>
      <p:sp>
        <p:nvSpPr>
          <p:cNvPr id="11" name="PlaceHolder 1"/>
          <p:cNvSpPr>
            <a:spLocks noGrp="1"/>
          </p:cNvSpPr>
          <p:nvPr>
            <p:ph type="ftr" idx="2"/>
          </p:nvPr>
        </p:nvSpPr>
        <p:spPr>
          <a:xfrm>
            <a:off x="1042560" y="6263640"/>
            <a:ext cx="1197360" cy="36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800" b="0" strike="noStrike" spc="-1">
                <a:solidFill>
                  <a:schemeClr val="dk1"/>
                </a:solidFill>
                <a:latin typeface="Arial"/>
              </a:rPr>
              <a:t>&lt;footer&gt;</a:t>
            </a:r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3"/>
          </p:nvPr>
        </p:nvSpPr>
        <p:spPr>
          <a:xfrm>
            <a:off x="457200" y="6263640"/>
            <a:ext cx="351360" cy="36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38E943CA-F6CD-47A6-8129-83938B512947}" type="slidenum">
              <a:rPr lang="en-US" sz="800" b="0" strike="noStrike" spc="-1">
                <a:solidFill>
                  <a:schemeClr val="dk1"/>
                </a:solidFill>
                <a:latin typeface="Arial"/>
              </a:rPr>
              <a:t>‹#›</a:t>
            </a:fld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0468440" y="6352560"/>
            <a:ext cx="1361520" cy="40788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2" descr="https://www.aig.com/content/experience-fragments/aig/america-canada/us_corporate/en/us_corporate_header/master/_jcr_content/root/responsivegrid/responsivegrid/container_1423107018/image.coreimg.png/1628235494071/aig-logo.png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0007280" y="6456960"/>
            <a:ext cx="374040" cy="199080"/>
          </a:xfrm>
          <a:prstGeom prst="rect">
            <a:avLst/>
          </a:prstGeom>
          <a:ln w="0">
            <a:noFill/>
          </a:ln>
        </p:spPr>
      </p:pic>
      <p:cxnSp>
        <p:nvCxnSpPr>
          <p:cNvPr id="15" name="Straight Connector 4"/>
          <p:cNvCxnSpPr/>
          <p:nvPr/>
        </p:nvCxnSpPr>
        <p:spPr>
          <a:xfrm>
            <a:off x="10487880" y="6406200"/>
            <a:ext cx="720" cy="29916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16" name="PlaceHolder 1"/>
          <p:cNvSpPr>
            <a:spLocks noGrp="1"/>
          </p:cNvSpPr>
          <p:nvPr>
            <p:ph type="ftr" idx="4"/>
          </p:nvPr>
        </p:nvSpPr>
        <p:spPr>
          <a:xfrm>
            <a:off x="1042560" y="6263640"/>
            <a:ext cx="1197360" cy="36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800" b="0" strike="noStrike" spc="-1">
                <a:solidFill>
                  <a:schemeClr val="dk1"/>
                </a:solidFill>
                <a:latin typeface="Arial"/>
              </a:rPr>
              <a:t>&lt;footer&gt;</a:t>
            </a:r>
            <a:endParaRPr lang="en-IN" sz="8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ldNum" idx="5"/>
          </p:nvPr>
        </p:nvSpPr>
        <p:spPr>
          <a:xfrm>
            <a:off x="457200" y="6263640"/>
            <a:ext cx="351360" cy="36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6BFAE6D2-FE2D-44B9-AB2C-815E21C1DA30}" type="slidenum">
              <a:rPr lang="en-US" sz="800" b="0" strike="noStrike" spc="-1">
                <a:solidFill>
                  <a:schemeClr val="dk1"/>
                </a:solidFill>
                <a:latin typeface="Arial"/>
              </a:rPr>
              <a:t>‹#›</a:t>
            </a:fld>
            <a:endParaRPr lang="en-IN" sz="800" b="0" strike="noStrike" spc="-1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"/>
          <p:cNvPicPr/>
          <p:nvPr/>
        </p:nvPicPr>
        <p:blipFill>
          <a:blip r:embed="rId3"/>
          <a:srcRect l="337" t="336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19" name="Picture 7"/>
          <p:cNvPicPr/>
          <p:nvPr/>
        </p:nvPicPr>
        <p:blipFill>
          <a:blip r:embed="rId4"/>
          <a:srcRect t="798" b="798"/>
          <a:stretch/>
        </p:blipFill>
        <p:spPr>
          <a:xfrm>
            <a:off x="0" y="0"/>
            <a:ext cx="0" cy="6857280"/>
          </a:xfrm>
          <a:prstGeom prst="rect">
            <a:avLst/>
          </a:prstGeom>
          <a:ln w="0">
            <a:noFill/>
          </a:ln>
        </p:spPr>
      </p:pic>
      <p:pic>
        <p:nvPicPr>
          <p:cNvPr id="20" name="Picture 5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0482480" y="6352560"/>
            <a:ext cx="1361520" cy="407880"/>
          </a:xfrm>
          <a:prstGeom prst="rect">
            <a:avLst/>
          </a:prstGeom>
          <a:ln w="0">
            <a:noFill/>
          </a:ln>
        </p:spPr>
      </p:pic>
      <p:pic>
        <p:nvPicPr>
          <p:cNvPr id="21" name="Picture 2" descr="https://www.aig.com/content/experience-fragments/aig/america-canada/us_corporate/en/us_corporate_header/master/_jcr_content/root/responsivegrid/responsivegrid/container_1423107018/image.coreimg.png/1628235494071/aig-logo.png"/>
          <p:cNvPicPr/>
          <p:nvPr/>
        </p:nvPicPr>
        <p:blipFill>
          <a:blip r:embed="rId7"/>
          <a:stretch/>
        </p:blipFill>
        <p:spPr>
          <a:xfrm>
            <a:off x="10007280" y="6456960"/>
            <a:ext cx="374040" cy="199080"/>
          </a:xfrm>
          <a:prstGeom prst="rect">
            <a:avLst/>
          </a:prstGeom>
          <a:ln w="0">
            <a:noFill/>
          </a:ln>
        </p:spPr>
      </p:pic>
      <p:cxnSp>
        <p:nvCxnSpPr>
          <p:cNvPr id="22" name="Straight Connector 2"/>
          <p:cNvCxnSpPr/>
          <p:nvPr/>
        </p:nvCxnSpPr>
        <p:spPr>
          <a:xfrm>
            <a:off x="10487880" y="6406200"/>
            <a:ext cx="720" cy="299160"/>
          </a:xfrm>
          <a:prstGeom prst="straightConnector1">
            <a:avLst/>
          </a:prstGeom>
          <a:ln w="0">
            <a:solidFill>
              <a:srgbClr val="808080"/>
            </a:solidFill>
          </a:ln>
        </p:spPr>
      </p:cxnSp>
      <p:sp>
        <p:nvSpPr>
          <p:cNvPr id="23" name="PlaceHolder 1"/>
          <p:cNvSpPr>
            <a:spLocks noGrp="1"/>
          </p:cNvSpPr>
          <p:nvPr>
            <p:ph type="ftr" idx="6"/>
          </p:nvPr>
        </p:nvSpPr>
        <p:spPr>
          <a:xfrm>
            <a:off x="1042560" y="6325200"/>
            <a:ext cx="11973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lt2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800" b="0" strike="noStrike" spc="-1">
                <a:solidFill>
                  <a:schemeClr val="lt2"/>
                </a:solidFill>
                <a:latin typeface="Arial"/>
              </a:rPr>
              <a:t>&lt;footer&gt;</a:t>
            </a:r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ldNum" idx="7"/>
          </p:nvPr>
        </p:nvSpPr>
        <p:spPr>
          <a:xfrm>
            <a:off x="457200" y="6325200"/>
            <a:ext cx="35136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lt2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89A34811-0808-421D-B823-D16CA9B0C23E}" type="slidenum">
              <a:rPr lang="en-US" sz="800" b="0" strike="noStrike" spc="-1">
                <a:solidFill>
                  <a:schemeClr val="lt2"/>
                </a:solidFill>
                <a:latin typeface="Arial"/>
              </a:rPr>
              <a:t>‹#›</a:t>
            </a:fld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12191400" cy="6865200"/>
          </a:xfrm>
          <a:prstGeom prst="rect">
            <a:avLst/>
          </a:prstGeom>
          <a:ln w="0">
            <a:noFill/>
          </a:ln>
        </p:spPr>
      </p:pic>
      <p:pic>
        <p:nvPicPr>
          <p:cNvPr id="26" name="Picture 7"/>
          <p:cNvPicPr/>
          <p:nvPr/>
        </p:nvPicPr>
        <p:blipFill>
          <a:blip r:embed="rId5"/>
          <a:srcRect t="798" b="798"/>
          <a:stretch/>
        </p:blipFill>
        <p:spPr>
          <a:xfrm>
            <a:off x="0" y="0"/>
            <a:ext cx="0" cy="6857280"/>
          </a:xfrm>
          <a:prstGeom prst="rect">
            <a:avLst/>
          </a:prstGeom>
          <a:ln w="0">
            <a:noFill/>
          </a:ln>
        </p:spPr>
      </p:pic>
      <p:pic>
        <p:nvPicPr>
          <p:cNvPr id="27" name="Picture 8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0468440" y="6352560"/>
            <a:ext cx="1361520" cy="407880"/>
          </a:xfrm>
          <a:prstGeom prst="rect">
            <a:avLst/>
          </a:prstGeom>
          <a:ln w="0">
            <a:noFill/>
          </a:ln>
        </p:spPr>
      </p:pic>
      <p:pic>
        <p:nvPicPr>
          <p:cNvPr id="28" name="Picture 2" descr="https://www.aig.com/content/experience-fragments/aig/america-canada/us_corporate/en/us_corporate_header/master/_jcr_content/root/responsivegrid/responsivegrid/container_1423107018/image.coreimg.png/1628235494071/aig-logo.png"/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0007280" y="6456960"/>
            <a:ext cx="374040" cy="199080"/>
          </a:xfrm>
          <a:prstGeom prst="rect">
            <a:avLst/>
          </a:prstGeom>
          <a:ln w="0">
            <a:noFill/>
          </a:ln>
        </p:spPr>
      </p:pic>
      <p:cxnSp>
        <p:nvCxnSpPr>
          <p:cNvPr id="29" name="Straight Connector 2"/>
          <p:cNvCxnSpPr/>
          <p:nvPr/>
        </p:nvCxnSpPr>
        <p:spPr>
          <a:xfrm>
            <a:off x="10487880" y="6406200"/>
            <a:ext cx="720" cy="29916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30" name="PlaceHolder 1"/>
          <p:cNvSpPr>
            <a:spLocks noGrp="1"/>
          </p:cNvSpPr>
          <p:nvPr>
            <p:ph type="ftr" idx="8"/>
          </p:nvPr>
        </p:nvSpPr>
        <p:spPr>
          <a:xfrm>
            <a:off x="1042560" y="6325200"/>
            <a:ext cx="11973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800" b="0" strike="noStrike" spc="-1">
                <a:solidFill>
                  <a:schemeClr val="lt1"/>
                </a:solidFill>
                <a:latin typeface="Arial"/>
              </a:rPr>
              <a:t>&lt;footer&gt;</a:t>
            </a:r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9"/>
          </p:nvPr>
        </p:nvSpPr>
        <p:spPr>
          <a:xfrm>
            <a:off x="457200" y="6325200"/>
            <a:ext cx="35136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lt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A97587AF-711F-4E1F-A1D5-89EEC5C057F6}" type="slidenum">
              <a:rPr lang="en-US" sz="800" b="0" strike="noStrike" spc="-1">
                <a:solidFill>
                  <a:schemeClr val="lt1"/>
                </a:solidFill>
                <a:latin typeface="Arial"/>
              </a:rPr>
              <a:t>‹#›</a:t>
            </a:fld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5"/>
          <p:cNvPicPr/>
          <p:nvPr/>
        </p:nvPicPr>
        <p:blipFill>
          <a:blip r:embed="rId3"/>
          <a:srcRect l="15012" t="20937" r="6390" b="392"/>
          <a:stretch/>
        </p:blipFill>
        <p:spPr>
          <a:xfrm>
            <a:off x="11520" y="0"/>
            <a:ext cx="12179880" cy="6857280"/>
          </a:xfrm>
          <a:prstGeom prst="rect">
            <a:avLst/>
          </a:prstGeom>
          <a:ln w="0">
            <a:noFill/>
          </a:ln>
        </p:spPr>
      </p:pic>
      <p:pic>
        <p:nvPicPr>
          <p:cNvPr id="33" name="Picture 8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468440" y="6352560"/>
            <a:ext cx="1361520" cy="407880"/>
          </a:xfrm>
          <a:prstGeom prst="rect">
            <a:avLst/>
          </a:prstGeom>
          <a:ln w="0">
            <a:noFill/>
          </a:ln>
        </p:spPr>
      </p:pic>
      <p:pic>
        <p:nvPicPr>
          <p:cNvPr id="34" name="Picture 2" descr="https://www.aig.com/content/experience-fragments/aig/america-canada/us_corporate/en/us_corporate_header/master/_jcr_content/root/responsivegrid/responsivegrid/container_1423107018/image.coreimg.png/1628235494071/aig-logo.png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0007280" y="6456960"/>
            <a:ext cx="374040" cy="199080"/>
          </a:xfrm>
          <a:prstGeom prst="rect">
            <a:avLst/>
          </a:prstGeom>
          <a:ln w="0">
            <a:noFill/>
          </a:ln>
        </p:spPr>
      </p:pic>
      <p:cxnSp>
        <p:nvCxnSpPr>
          <p:cNvPr id="35" name="Straight Connector 4"/>
          <p:cNvCxnSpPr/>
          <p:nvPr/>
        </p:nvCxnSpPr>
        <p:spPr>
          <a:xfrm>
            <a:off x="10487880" y="6406200"/>
            <a:ext cx="720" cy="29916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36" name="PlaceHolder 1"/>
          <p:cNvSpPr>
            <a:spLocks noGrp="1"/>
          </p:cNvSpPr>
          <p:nvPr>
            <p:ph type="ftr" idx="10"/>
          </p:nvPr>
        </p:nvSpPr>
        <p:spPr>
          <a:xfrm>
            <a:off x="1042560" y="6263640"/>
            <a:ext cx="1197360" cy="364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800" b="0" strike="noStrike" spc="-1">
                <a:solidFill>
                  <a:schemeClr val="dk1"/>
                </a:solidFill>
                <a:latin typeface="Arial"/>
              </a:rPr>
              <a:t>&lt;footer&gt;</a:t>
            </a:r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11"/>
          </p:nvPr>
        </p:nvSpPr>
        <p:spPr>
          <a:xfrm>
            <a:off x="457200" y="6263640"/>
            <a:ext cx="351360" cy="36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0C752530-EE0A-444B-8DB3-B71A8C408D21}" type="slidenum">
              <a:rPr lang="en-US" sz="800" b="0" strike="noStrike" spc="-1">
                <a:solidFill>
                  <a:schemeClr val="dk1"/>
                </a:solidFill>
                <a:latin typeface="Arial"/>
              </a:rPr>
              <a:t>‹#›</a:t>
            </a:fld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8"/>
          <p:cNvPicPr/>
          <p:nvPr/>
        </p:nvPicPr>
        <p:blipFill>
          <a:blip r:embed="rId3"/>
          <a:stretch/>
        </p:blipFill>
        <p:spPr>
          <a:xfrm>
            <a:off x="4902120" y="-16920"/>
            <a:ext cx="7306920" cy="6874200"/>
          </a:xfrm>
          <a:prstGeom prst="rect">
            <a:avLst/>
          </a:prstGeom>
          <a:ln w="0">
            <a:noFill/>
          </a:ln>
        </p:spPr>
      </p:pic>
      <p:pic>
        <p:nvPicPr>
          <p:cNvPr id="39" name="Picture 7"/>
          <p:cNvPicPr/>
          <p:nvPr/>
        </p:nvPicPr>
        <p:blipFill>
          <a:blip r:embed="rId4"/>
          <a:srcRect t="798" b="798"/>
          <a:stretch/>
        </p:blipFill>
        <p:spPr>
          <a:xfrm>
            <a:off x="0" y="0"/>
            <a:ext cx="0" cy="6857280"/>
          </a:xfrm>
          <a:prstGeom prst="rect">
            <a:avLst/>
          </a:prstGeom>
          <a:ln w="0">
            <a:noFill/>
          </a:ln>
        </p:spPr>
      </p:pic>
      <p:pic>
        <p:nvPicPr>
          <p:cNvPr id="40" name="Logo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72680" y="381960"/>
            <a:ext cx="2067120" cy="619560"/>
          </a:xfrm>
          <a:prstGeom prst="rect">
            <a:avLst/>
          </a:prstGeom>
          <a:ln w="0">
            <a:noFill/>
          </a:ln>
        </p:spPr>
      </p:pic>
      <p:cxnSp>
        <p:nvCxnSpPr>
          <p:cNvPr id="41" name="Straight Connector 3"/>
          <p:cNvCxnSpPr/>
          <p:nvPr/>
        </p:nvCxnSpPr>
        <p:spPr>
          <a:xfrm>
            <a:off x="2552760" y="433800"/>
            <a:ext cx="720" cy="470520"/>
          </a:xfrm>
          <a:prstGeom prst="straightConnector1">
            <a:avLst/>
          </a:prstGeom>
          <a:ln w="0">
            <a:solidFill>
              <a:srgbClr val="2E308E"/>
            </a:solidFill>
          </a:ln>
        </p:spPr>
      </p:cxnSp>
      <p:pic>
        <p:nvPicPr>
          <p:cNvPr id="42" name="Picture 2" descr="https://www.aig.com/content/experience-fragments/aig/america-canada/us_corporate/en/us_corporate_header/master/_jcr_content/root/responsivegrid/responsivegrid/container_1423107018/image.coreimg.png/1628235494071/aig-logo.png"/>
          <p:cNvPicPr/>
          <p:nvPr/>
        </p:nvPicPr>
        <p:blipFill>
          <a:blip r:embed="rId7"/>
          <a:stretch/>
        </p:blipFill>
        <p:spPr>
          <a:xfrm>
            <a:off x="2724840" y="518760"/>
            <a:ext cx="552960" cy="2948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ftr" idx="12"/>
          </p:nvPr>
        </p:nvSpPr>
        <p:spPr>
          <a:xfrm>
            <a:off x="1042560" y="6325200"/>
            <a:ext cx="1197360" cy="302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800" b="0" strike="noStrike" spc="-1">
                <a:solidFill>
                  <a:schemeClr val="dk1"/>
                </a:solidFill>
                <a:latin typeface="Arial"/>
              </a:rPr>
              <a:t>&lt;footer&gt;</a:t>
            </a:r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13"/>
          </p:nvPr>
        </p:nvSpPr>
        <p:spPr>
          <a:xfrm>
            <a:off x="457200" y="6325200"/>
            <a:ext cx="351360" cy="303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800" b="0" strike="noStrike" spc="-1">
                <a:solidFill>
                  <a:schemeClr val="dk1"/>
                </a:solidFill>
                <a:latin typeface="Arial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09F618C9-86BE-48BA-A90B-4C8F1F26B4B3}" type="slidenum">
              <a:rPr lang="en-US" sz="800" b="0" strike="noStrike" spc="-1">
                <a:solidFill>
                  <a:schemeClr val="dk1"/>
                </a:solidFill>
                <a:latin typeface="Arial"/>
              </a:rPr>
              <a:t>‹#›</a:t>
            </a:fld>
            <a:endParaRPr lang="en-IN" sz="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oter Placeholder 2"/>
          <p:cNvSpPr/>
          <p:nvPr/>
        </p:nvSpPr>
        <p:spPr>
          <a:xfrm>
            <a:off x="781920" y="6514560"/>
            <a:ext cx="1217520" cy="18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r>
              <a:rPr lang="en-US" sz="900" b="0" strike="noStrike" spc="-1">
                <a:solidFill>
                  <a:srgbClr val="000048"/>
                </a:solidFill>
                <a:latin typeface="Arial"/>
              </a:rPr>
              <a:t>© 2023 Cognizant</a:t>
            </a:r>
            <a:endParaRPr lang="en-IN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lide Number Placeholder 15"/>
          <p:cNvSpPr/>
          <p:nvPr/>
        </p:nvSpPr>
        <p:spPr>
          <a:xfrm>
            <a:off x="414720" y="6523920"/>
            <a:ext cx="395640" cy="17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457200">
              <a:lnSpc>
                <a:spcPct val="100000"/>
              </a:lnSpc>
            </a:pPr>
            <a:fld id="{CD997769-D511-45E0-9503-2A445A463455}" type="slidenum">
              <a:rPr lang="en-US" sz="900" b="0" strike="noStrike" spc="-1">
                <a:solidFill>
                  <a:srgbClr val="000048"/>
                </a:solidFill>
                <a:latin typeface="Arial"/>
              </a:rPr>
              <a:t>‹#›</a:t>
            </a:fld>
            <a:endParaRPr lang="en-IN" sz="9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Picture 12"/>
          <p:cNvPicPr/>
          <p:nvPr/>
        </p:nvPicPr>
        <p:blipFill>
          <a:blip r:embed="rId3"/>
          <a:stretch/>
        </p:blipFill>
        <p:spPr>
          <a:xfrm>
            <a:off x="9843120" y="6388200"/>
            <a:ext cx="1320480" cy="39564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13" descr="A blue and black rectangular sign&#10;&#10;Description automatically generated"/>
          <p:cNvPicPr/>
          <p:nvPr/>
        </p:nvPicPr>
        <p:blipFill>
          <a:blip r:embed="rId4"/>
          <a:stretch/>
        </p:blipFill>
        <p:spPr>
          <a:xfrm>
            <a:off x="11278080" y="6477480"/>
            <a:ext cx="405360" cy="2077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0040" y="472320"/>
            <a:ext cx="4012560" cy="1827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1" strike="noStrike" spc="-1">
                <a:solidFill>
                  <a:schemeClr val="lt1"/>
                </a:solidFill>
                <a:latin typeface="Arial"/>
              </a:rPr>
              <a:t>AIG</a:t>
            </a: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383040" y="2535120"/>
            <a:ext cx="5102640" cy="41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spcBef>
                <a:spcPts val="967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chemeClr val="lt1"/>
                </a:solidFill>
                <a:latin typeface="Arial"/>
              </a:rPr>
              <a:t>End Sprint Iteration Status Report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884520">
              <a:lnSpc>
                <a:spcPct val="100000"/>
              </a:lnSpc>
              <a:spcBef>
                <a:spcPts val="967"/>
              </a:spcBef>
              <a:buNone/>
              <a:tabLst>
                <a:tab pos="0" algn="l"/>
              </a:tabLst>
            </a:pPr>
            <a:r>
              <a:rPr lang="en-US" sz="1200" b="0" strike="noStrike" spc="-1" dirty="0">
                <a:solidFill>
                  <a:schemeClr val="lt1"/>
                </a:solidFill>
                <a:latin typeface="Arial"/>
              </a:rPr>
              <a:t>	</a:t>
            </a:r>
            <a:endParaRPr lang="en-IN" sz="1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defTabSz="884520">
              <a:lnSpc>
                <a:spcPct val="100000"/>
              </a:lnSpc>
              <a:spcBef>
                <a:spcPts val="967"/>
              </a:spcBef>
              <a:buNone/>
              <a:tabLst>
                <a:tab pos="0" algn="l"/>
              </a:tabLst>
            </a:pP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>
            <a:extLst>
              <a:ext uri="{FF2B5EF4-FFF2-40B4-BE49-F238E27FC236}">
                <a16:creationId xmlns:a16="http://schemas.microsoft.com/office/drawing/2014/main" id="{C28F9AAC-4402-39CE-FAE1-D5FA9FD9E209}"/>
              </a:ext>
            </a:extLst>
          </p:cNvPr>
          <p:cNvSpPr txBox="1">
            <a:spLocks/>
          </p:cNvSpPr>
          <p:nvPr/>
        </p:nvSpPr>
        <p:spPr>
          <a:xfrm>
            <a:off x="638221" y="2953800"/>
            <a:ext cx="5102640" cy="418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600">
                <a:solidFill>
                  <a:srgbClr val="FFFFFF"/>
                </a:solidFill>
              </a:defRPr>
            </a:pPr>
            <a:r>
              <a:rPr dirty="0"/>
              <a:t>2025.PI1.Iteration1 2025-01-09 2025-01-23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F8BC9-8C8E-9127-3486-1B61115E755A}"/>
              </a:ext>
            </a:extLst>
          </p:cNvPr>
          <p:cNvSpPr txBox="1"/>
          <p:nvPr/>
        </p:nvSpPr>
        <p:spPr>
          <a:xfrm>
            <a:off x="638221" y="3646967"/>
            <a:ext cx="10374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CDL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CDH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ADB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EMIS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1E28D-8C6B-FE50-BF55-6CCE2AB4748B}"/>
              </a:ext>
            </a:extLst>
          </p:cNvPr>
          <p:cNvSpPr txBox="1"/>
          <p:nvPr/>
        </p:nvSpPr>
        <p:spPr>
          <a:xfrm>
            <a:off x="2216198" y="3641651"/>
            <a:ext cx="973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CDL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CDH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52432" y="154164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48"/>
                </a:solidFill>
                <a:latin typeface="Arial"/>
              </a:rPr>
              <a:t>Next Iteration Summary – RDM 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8" name="Table 3"/>
          <p:cNvGraphicFramePr/>
          <p:nvPr>
            <p:extLst>
              <p:ext uri="{D42A27DB-BD31-4B8C-83A1-F6EECF244321}">
                <p14:modId xmlns:p14="http://schemas.microsoft.com/office/powerpoint/2010/main" val="920562379"/>
              </p:ext>
            </p:extLst>
          </p:nvPr>
        </p:nvGraphicFramePr>
        <p:xfrm>
          <a:off x="352432" y="651340"/>
          <a:ext cx="10937939" cy="4579879"/>
        </p:xfrm>
        <a:graphic>
          <a:graphicData uri="http://schemas.openxmlformats.org/drawingml/2006/table">
            <a:tbl>
              <a:tblPr/>
              <a:tblGrid>
                <a:gridCol w="2399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8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4192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687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</a:pPr>
                      <a:r>
                        <a:rPr lang="en-US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RDM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1. ISO table Unicode issue-Part2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2.  Vulnerability </a:t>
                      </a:r>
                      <a:r>
                        <a:rPr dirty="0" err="1"/>
                        <a:t>fixs</a:t>
                      </a:r>
                      <a:r>
                        <a:rPr dirty="0"/>
                        <a:t> for girdm-referencedata-api-Part2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3. GAUB Job Processing automation- Autosys 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4. RDM User sync up with WDS  table-Part2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5. UI TECH_EFFECTIVE_DT Changes - Services-Part2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6. Quarterly Processing of Hierarchy File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7. GAUB Job Processing at RDM</a:t>
                      </a:r>
                    </a:p>
                    <a:p>
                      <a:pPr>
                        <a:defRPr sz="1200"/>
                      </a:pPr>
                      <a:endParaRPr dirty="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41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16A-4DD2-069B-D03C-E5D59BA1C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>
            <a:extLst>
              <a:ext uri="{FF2B5EF4-FFF2-40B4-BE49-F238E27FC236}">
                <a16:creationId xmlns:a16="http://schemas.microsoft.com/office/drawing/2014/main" id="{88F9D652-EAD3-1D99-5304-A9D8BC5B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6" y="21744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48"/>
                </a:solidFill>
                <a:latin typeface="Arial"/>
              </a:rPr>
              <a:t>Next Iteration Summary – KPI / EDW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8" name="Table 3">
            <a:extLst>
              <a:ext uri="{FF2B5EF4-FFF2-40B4-BE49-F238E27FC236}">
                <a16:creationId xmlns:a16="http://schemas.microsoft.com/office/drawing/2014/main" id="{279D0E8B-6E2F-3D37-A179-6D6187F48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37927"/>
              </p:ext>
            </p:extLst>
          </p:nvPr>
        </p:nvGraphicFramePr>
        <p:xfrm>
          <a:off x="236880" y="566280"/>
          <a:ext cx="6239880" cy="5818145"/>
        </p:xfrm>
        <a:graphic>
          <a:graphicData uri="http://schemas.openxmlformats.org/drawingml/2006/table">
            <a:tbl>
              <a:tblPr/>
              <a:tblGrid>
                <a:gridCol w="1613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6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501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822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</a:pPr>
                      <a:r>
                        <a:rPr lang="en-US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KPI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1. Feb2025 - Load OGIS data and 7 years history for Jan data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2. FEB2025- </a:t>
                      </a:r>
                      <a:r>
                        <a:rPr dirty="0" err="1"/>
                        <a:t>Max_Job</a:t>
                      </a:r>
                      <a:r>
                        <a:rPr dirty="0"/>
                        <a:t> Process</a:t>
                      </a:r>
                    </a:p>
                    <a:p>
                      <a:pPr>
                        <a:defRPr sz="1200"/>
                      </a:pPr>
                      <a:endParaRPr dirty="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822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</a:pPr>
                      <a:r>
                        <a:rPr lang="en-IN" sz="16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Trade Credit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endParaRPr dirty="0"/>
                    </a:p>
                  </a:txBody>
                  <a:tcPr anchor="ctr">
                    <a:lnL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97349"/>
                  </a:ext>
                </a:extLst>
              </a:tr>
            </a:tbl>
          </a:graphicData>
        </a:graphic>
      </p:graphicFrame>
      <p:graphicFrame>
        <p:nvGraphicFramePr>
          <p:cNvPr id="69" name="Table 3">
            <a:extLst>
              <a:ext uri="{FF2B5EF4-FFF2-40B4-BE49-F238E27FC236}">
                <a16:creationId xmlns:a16="http://schemas.microsoft.com/office/drawing/2014/main" id="{B9F096C4-7A6F-B8A1-2D93-7C7C5BC64F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8069877"/>
              </p:ext>
            </p:extLst>
          </p:nvPr>
        </p:nvGraphicFramePr>
        <p:xfrm>
          <a:off x="6607800" y="564482"/>
          <a:ext cx="5458320" cy="4711587"/>
        </p:xfrm>
        <a:graphic>
          <a:graphicData uri="http://schemas.openxmlformats.org/drawingml/2006/table">
            <a:tbl>
              <a:tblPr/>
              <a:tblGrid>
                <a:gridCol w="135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406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2181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 dirty="0">
                          <a:solidFill>
                            <a:schemeClr val="dk1"/>
                          </a:solidFill>
                          <a:latin typeface="Arial"/>
                        </a:rPr>
                        <a:t>EDW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6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16A-4DD2-069B-D03C-E5D59BA1C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>
            <a:extLst>
              <a:ext uri="{FF2B5EF4-FFF2-40B4-BE49-F238E27FC236}">
                <a16:creationId xmlns:a16="http://schemas.microsoft.com/office/drawing/2014/main" id="{88F9D652-EAD3-1D99-5304-A9D8BC5B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6" y="21744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48"/>
                </a:solidFill>
                <a:latin typeface="Arial"/>
              </a:rPr>
              <a:t>Next Iteration Summary – </a:t>
            </a:r>
            <a:r>
              <a:rPr lang="en-US" sz="2400" b="1" spc="-1" dirty="0">
                <a:solidFill>
                  <a:srgbClr val="000048"/>
                </a:solidFill>
                <a:latin typeface="Arial"/>
              </a:rPr>
              <a:t>CDL</a:t>
            </a:r>
            <a:r>
              <a:rPr lang="en-US" sz="2400" b="1" strike="noStrike" spc="-1" dirty="0">
                <a:solidFill>
                  <a:srgbClr val="000048"/>
                </a:solidFill>
                <a:latin typeface="Arial"/>
              </a:rPr>
              <a:t> / CDH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8" name="Table 3">
            <a:extLst>
              <a:ext uri="{FF2B5EF4-FFF2-40B4-BE49-F238E27FC236}">
                <a16:creationId xmlns:a16="http://schemas.microsoft.com/office/drawing/2014/main" id="{279D0E8B-6E2F-3D37-A179-6D6187F48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649259"/>
              </p:ext>
            </p:extLst>
          </p:nvPr>
        </p:nvGraphicFramePr>
        <p:xfrm>
          <a:off x="498034" y="613080"/>
          <a:ext cx="11171160" cy="5864415"/>
        </p:xfrm>
        <a:graphic>
          <a:graphicData uri="http://schemas.openxmlformats.org/drawingml/2006/table">
            <a:tbl>
              <a:tblPr/>
              <a:tblGrid>
                <a:gridCol w="2888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771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822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</a:pPr>
                      <a:r>
                        <a:rPr lang="en-GB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C</a:t>
                      </a:r>
                      <a:r>
                        <a:rPr lang="en-US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DL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1. Feb2025 - Load OGIS data and 7 years history for Jan data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2. FEB2025- </a:t>
                      </a:r>
                      <a:r>
                        <a:rPr dirty="0" err="1"/>
                        <a:t>Max_Job</a:t>
                      </a:r>
                      <a:r>
                        <a:rPr dirty="0"/>
                        <a:t> Process</a:t>
                      </a:r>
                    </a:p>
                    <a:p>
                      <a:pPr>
                        <a:defRPr sz="1200"/>
                      </a:pPr>
                      <a:endParaRPr dirty="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1822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</a:pPr>
                      <a:r>
                        <a:rPr lang="en-IN" sz="16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CDH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endParaRPr dirty="0"/>
                    </a:p>
                  </a:txBody>
                  <a:tcPr anchor="ctr">
                    <a:lnL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997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1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C116A-4DD2-069B-D03C-E5D59BA1C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>
            <a:extLst>
              <a:ext uri="{FF2B5EF4-FFF2-40B4-BE49-F238E27FC236}">
                <a16:creationId xmlns:a16="http://schemas.microsoft.com/office/drawing/2014/main" id="{88F9D652-EAD3-1D99-5304-A9D8BC5B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6" y="21744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48"/>
                </a:solidFill>
                <a:latin typeface="Arial"/>
              </a:rPr>
              <a:t>Next Iteration Summary – </a:t>
            </a:r>
            <a:r>
              <a:rPr lang="en-US" sz="2400" b="1" spc="-1" dirty="0">
                <a:solidFill>
                  <a:srgbClr val="000048"/>
                </a:solidFill>
                <a:latin typeface="Arial"/>
              </a:rPr>
              <a:t>SCUP NA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8" name="Table 3">
            <a:extLst>
              <a:ext uri="{FF2B5EF4-FFF2-40B4-BE49-F238E27FC236}">
                <a16:creationId xmlns:a16="http://schemas.microsoft.com/office/drawing/2014/main" id="{279D0E8B-6E2F-3D37-A179-6D6187F484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336514"/>
              </p:ext>
            </p:extLst>
          </p:nvPr>
        </p:nvGraphicFramePr>
        <p:xfrm>
          <a:off x="522806" y="815098"/>
          <a:ext cx="10789084" cy="3140853"/>
        </p:xfrm>
        <a:graphic>
          <a:graphicData uri="http://schemas.openxmlformats.org/drawingml/2006/table">
            <a:tbl>
              <a:tblPr/>
              <a:tblGrid>
                <a:gridCol w="2789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99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362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0491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</a:pPr>
                      <a:r>
                        <a:rPr lang="en-GB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S</a:t>
                      </a:r>
                      <a:r>
                        <a:rPr lang="en-US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CUP NA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1. Feb2025 - Load OGIS data and 7 years history for Jan data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2. FEB2025- </a:t>
                      </a:r>
                      <a:r>
                        <a:rPr dirty="0" err="1"/>
                        <a:t>Max_Job</a:t>
                      </a:r>
                      <a:r>
                        <a:rPr dirty="0"/>
                        <a:t> Process</a:t>
                      </a:r>
                    </a:p>
                    <a:p>
                      <a:pPr>
                        <a:defRPr sz="1200"/>
                      </a:pPr>
                      <a:endParaRPr dirty="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1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11920" y="14472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48"/>
                </a:solidFill>
                <a:latin typeface="Arial"/>
              </a:rPr>
              <a:t>Release Summary(Prod implemented stories) 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1" name="Table 3"/>
          <p:cNvGraphicFramePr/>
          <p:nvPr>
            <p:extLst>
              <p:ext uri="{D42A27DB-BD31-4B8C-83A1-F6EECF244321}">
                <p14:modId xmlns:p14="http://schemas.microsoft.com/office/powerpoint/2010/main" val="1786519772"/>
              </p:ext>
            </p:extLst>
          </p:nvPr>
        </p:nvGraphicFramePr>
        <p:xfrm>
          <a:off x="511919" y="719154"/>
          <a:ext cx="11171159" cy="5061655"/>
        </p:xfrm>
        <a:graphic>
          <a:graphicData uri="http://schemas.openxmlformats.org/drawingml/2006/table">
            <a:tbl>
              <a:tblPr/>
              <a:tblGrid>
                <a:gridCol w="318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5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446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Implemented User stories</a:t>
                      </a:r>
                      <a:endParaRPr lang="en-IN" sz="1400" b="1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145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RDM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1. Deploy c2a proxy in prod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2. MMCP Table Issue-Part2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3. Deploy c2a proxy in prod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4. MMCP Table Issue-Part2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413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>
                          <a:solidFill>
                            <a:schemeClr val="dk1"/>
                          </a:solidFill>
                          <a:latin typeface="Arial"/>
                        </a:rPr>
                        <a:t>EMIS UI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757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 dirty="0">
                          <a:solidFill>
                            <a:schemeClr val="dk1"/>
                          </a:solidFill>
                          <a:latin typeface="Arial"/>
                        </a:rPr>
                        <a:t>EMIS - Backend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999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>
                          <a:solidFill>
                            <a:schemeClr val="dk2"/>
                          </a:solidFill>
                          <a:latin typeface="Arial"/>
                        </a:rPr>
                        <a:t>CBIP</a:t>
                      </a:r>
                      <a:endParaRPr lang="en-IN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895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D&amp;B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614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11920" y="14472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48"/>
                </a:solidFill>
                <a:latin typeface="Arial"/>
              </a:rPr>
              <a:t>Release Summary(Prod implemented stories) 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1" name="Table 3"/>
          <p:cNvGraphicFramePr/>
          <p:nvPr>
            <p:extLst>
              <p:ext uri="{D42A27DB-BD31-4B8C-83A1-F6EECF244321}">
                <p14:modId xmlns:p14="http://schemas.microsoft.com/office/powerpoint/2010/main" val="3478887164"/>
              </p:ext>
            </p:extLst>
          </p:nvPr>
        </p:nvGraphicFramePr>
        <p:xfrm>
          <a:off x="511919" y="719154"/>
          <a:ext cx="11171159" cy="4294150"/>
        </p:xfrm>
        <a:graphic>
          <a:graphicData uri="http://schemas.openxmlformats.org/drawingml/2006/table">
            <a:tbl>
              <a:tblPr/>
              <a:tblGrid>
                <a:gridCol w="318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5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916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Implemented User stories</a:t>
                      </a:r>
                      <a:endParaRPr lang="en-IN" sz="1400" b="1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830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GB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T</a:t>
                      </a:r>
                      <a:r>
                        <a:rPr lang="en-US" sz="1600" b="1" strike="noStrike" spc="-1" dirty="0" err="1">
                          <a:solidFill>
                            <a:schemeClr val="dk2"/>
                          </a:solidFill>
                          <a:latin typeface="Arial"/>
                        </a:rPr>
                        <a:t>rade</a:t>
                      </a:r>
                      <a:r>
                        <a:rPr lang="en-US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 Credit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None</a:t>
                      </a:r>
                    </a:p>
                  </a:txBody>
                  <a:tcPr anchor="ctr">
                    <a:lnL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4130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EDW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5274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KPI</a:t>
                      </a:r>
                      <a:endParaRPr lang="en-IN" sz="1600" b="1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None</a:t>
                      </a:r>
                    </a:p>
                  </a:txBody>
                  <a:tcPr anchor="ctr">
                    <a:lnL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1475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11920" y="14472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48"/>
                </a:solidFill>
                <a:latin typeface="Arial"/>
              </a:rPr>
              <a:t>Release Summary(Prod implemented stories) 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1" name="Table 3"/>
          <p:cNvGraphicFramePr/>
          <p:nvPr>
            <p:extLst>
              <p:ext uri="{D42A27DB-BD31-4B8C-83A1-F6EECF244321}">
                <p14:modId xmlns:p14="http://schemas.microsoft.com/office/powerpoint/2010/main" val="3308268054"/>
              </p:ext>
            </p:extLst>
          </p:nvPr>
        </p:nvGraphicFramePr>
        <p:xfrm>
          <a:off x="511919" y="719154"/>
          <a:ext cx="11171159" cy="2820359"/>
        </p:xfrm>
        <a:graphic>
          <a:graphicData uri="http://schemas.openxmlformats.org/drawingml/2006/table">
            <a:tbl>
              <a:tblPr/>
              <a:tblGrid>
                <a:gridCol w="318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5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590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Implemented User stories</a:t>
                      </a:r>
                      <a:endParaRPr lang="en-IN" sz="1400" b="1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1954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GB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S</a:t>
                      </a:r>
                      <a:r>
                        <a:rPr lang="en-US" sz="1600" b="1" strike="noStrike" spc="-1" dirty="0">
                          <a:solidFill>
                            <a:schemeClr val="dk2"/>
                          </a:solidFill>
                          <a:latin typeface="Arial"/>
                        </a:rPr>
                        <a:t>CUP NA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1. Deploy c2a proxy in prod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2. MMCP Table Issue-Part2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3. Deploy c2a proxy in prod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4. MMCP Table Issue-Part2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288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 dirty="0">
                          <a:solidFill>
                            <a:schemeClr val="dk1"/>
                          </a:solidFill>
                          <a:latin typeface="Arial"/>
                        </a:rPr>
                        <a:t>CDL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527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GB" sz="1600" b="1" strike="noStrike" spc="-1" dirty="0">
                          <a:solidFill>
                            <a:schemeClr val="dk1"/>
                          </a:solidFill>
                          <a:latin typeface="Arial"/>
                        </a:rPr>
                        <a:t>C</a:t>
                      </a:r>
                      <a:r>
                        <a:rPr lang="en-US" sz="1600" b="1" strike="noStrike" spc="-1" dirty="0">
                          <a:solidFill>
                            <a:schemeClr val="dk1"/>
                          </a:solidFill>
                          <a:latin typeface="Arial"/>
                        </a:rPr>
                        <a:t>DH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288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11920" y="14472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48"/>
                </a:solidFill>
                <a:latin typeface="Arial"/>
              </a:rPr>
              <a:t>End Sprint Summary–EMIS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0" name="Table 3"/>
          <p:cNvGraphicFramePr/>
          <p:nvPr/>
        </p:nvGraphicFramePr>
        <p:xfrm>
          <a:off x="507960" y="541080"/>
          <a:ext cx="9451440" cy="5190120"/>
        </p:xfrm>
        <a:graphic>
          <a:graphicData uri="http://schemas.openxmlformats.org/drawingml/2006/table">
            <a:tbl>
              <a:tblPr/>
              <a:tblGrid>
                <a:gridCol w="159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2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160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Mid Sprint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3320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0" algn="l"/>
                        </a:tabLst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Arial"/>
                        </a:rPr>
                        <a:t>EMIS UI</a:t>
                      </a: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1. Salesforce integration – Broker Engagement Leader for KPI feed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2. EMIS - Rationalization Links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3. Regression &amp; Prod Deployment for EMIS Rationalization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40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Arial"/>
                        </a:rPr>
                        <a:t>EMIS Backend</a:t>
                      </a: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1. UAT Environment set up for Direct Plus Tables</a:t>
                      </a:r>
                    </a:p>
                    <a:p>
                      <a:pPr>
                        <a:defRPr sz="1200"/>
                      </a:pPr>
                      <a:r>
                        <a:t>2. Set up Direct Plus data in Model</a:t>
                      </a:r>
                    </a:p>
                    <a:p>
                      <a:pPr>
                        <a:defRPr sz="1200"/>
                      </a:pPr>
                      <a:r>
                        <a:t>3. Generate MDM UAT daily files</a:t>
                      </a:r>
                    </a:p>
                    <a:p>
                      <a:pPr>
                        <a:defRPr sz="1200"/>
                      </a:pPr>
                      <a:r>
                        <a:t>4. Impact Analysis for MDM feeds changes(Layout and Data)</a:t>
                      </a:r>
                    </a:p>
                    <a:p>
                      <a:pPr>
                        <a:defRPr sz="1200"/>
                      </a:pPr>
                      <a:r>
                        <a:t>5. Clone alternate process to run daily after completion of Direct Plus MF table update</a:t>
                      </a:r>
                    </a:p>
                    <a:p>
                      <a:pPr>
                        <a:defRPr sz="1200"/>
                      </a:pPr>
                      <a:r>
                        <a:t>6. Fix issue with S&amp;P Global SFTP connection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11920" y="14472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48"/>
                </a:solidFill>
                <a:latin typeface="Arial"/>
              </a:rPr>
              <a:t>End Sprint Summary –CBIP/D&amp;B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2" name="Table 3"/>
          <p:cNvGraphicFramePr/>
          <p:nvPr/>
        </p:nvGraphicFramePr>
        <p:xfrm>
          <a:off x="395280" y="541080"/>
          <a:ext cx="9301680" cy="5966280"/>
        </p:xfrm>
        <a:graphic>
          <a:graphicData uri="http://schemas.openxmlformats.org/drawingml/2006/table">
            <a:tbl>
              <a:tblPr/>
              <a:tblGrid>
                <a:gridCol w="155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2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5520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Mid Sprint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7960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400" b="1" strike="noStrike" spc="-1">
                          <a:solidFill>
                            <a:schemeClr val="dk2"/>
                          </a:solidFill>
                          <a:latin typeface="Arial"/>
                        </a:rPr>
                        <a:t>CBIP</a:t>
                      </a: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1. CBIP -Update producer network Changes - UI Changes - Part 2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2. CBIP -Update producer framework - UI Changes - Part 2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3. CBIP -Update producer framework - API Changes - Part 2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4. Prod Deployment: CBIP Mule Runtime and pom version Upgrade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5. Updates in Duns match and producer consolidation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6. CBIP - Producer Search Screen and Party search screen fix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7. CBIP - Producer Search -  Consolidation Name in results is displaying incorrect results and needs to populate only when there is a consolidation.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8. CBIP -  Enable Sort functionality in both Party and Producer Search results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9. CBIP - Party Search - "Universe Type" and "Business Org" should be defaulted to select all.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10. Australia Unknown Producers</a:t>
                      </a:r>
                    </a:p>
                    <a:p>
                      <a:pPr>
                        <a:defRPr sz="1200"/>
                      </a:pPr>
                      <a:r>
                        <a:t>11. CBIP - Screen Timeout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360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400" b="1" strike="noStrike" spc="-1">
                          <a:solidFill>
                            <a:schemeClr val="dk2"/>
                          </a:solidFill>
                          <a:latin typeface="Arial"/>
                        </a:rPr>
                        <a:t>D&amp;B</a:t>
                      </a: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11920" y="14472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48"/>
                </a:solidFill>
                <a:latin typeface="Arial"/>
              </a:rPr>
              <a:t>End Sprint Summary – RDM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4" name="Table 3"/>
          <p:cNvGraphicFramePr/>
          <p:nvPr/>
        </p:nvGraphicFramePr>
        <p:xfrm>
          <a:off x="550440" y="818280"/>
          <a:ext cx="10437120" cy="5330520"/>
        </p:xfrm>
        <a:graphic>
          <a:graphicData uri="http://schemas.openxmlformats.org/drawingml/2006/table">
            <a:tbl>
              <a:tblPr/>
              <a:tblGrid>
                <a:gridCol w="186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160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Mid Sprint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1360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</a:pPr>
                      <a:r>
                        <a:rPr lang="en-US" sz="1400" b="1" strike="noStrike" spc="-1">
                          <a:solidFill>
                            <a:schemeClr val="dk2"/>
                          </a:solidFill>
                          <a:latin typeface="Arial"/>
                        </a:rPr>
                        <a:t>         RDM</a:t>
                      </a: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1. ISO table Unicode issue-Part1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2. Custom UI - TDC_COM_AUTO_MA_MJC - Dev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3. RDM User sync up with WDS  table-Part1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4. Deploy c2a proxy in prod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5. MMCP Table Issue-Part2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6. METADATA table updates -Service changes -Part 2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7. Custom UI - TDC_COM_AUTO_MJC - Dev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8. RTF Pipelines cleanup and decommissioning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9. RDM logging &amp; access solution implementation-Part2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10. GAUB Job Processing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t>11. Vulnerability fixs for girdm-referencedata-api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t>1. UI TECH_EFFECTIVE_DT analysis</a:t>
                      </a:r>
                    </a:p>
                    <a:p>
                      <a:pPr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t>2. UI TECH_EFFECTIVE_DT Changes - Services</a:t>
                      </a:r>
                    </a:p>
                    <a:p>
                      <a:pPr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t>3. UI TECH_EFFECTIVE_DT Changes - Angular-Part1</a:t>
                      </a:r>
                    </a:p>
                    <a:p>
                      <a:pPr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t>4. Assist QA Team for GOALD Testing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A9310-51C5-CC1F-3361-28E25C59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>
            <a:extLst>
              <a:ext uri="{FF2B5EF4-FFF2-40B4-BE49-F238E27FC236}">
                <a16:creationId xmlns:a16="http://schemas.microsoft.com/office/drawing/2014/main" id="{ABBC2610-7D8F-14A2-D4EA-FD453C9D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20" y="14472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48"/>
                </a:solidFill>
                <a:latin typeface="Arial"/>
              </a:rPr>
              <a:t>End Sprint Summary – KPI / EDW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6" name="Table 3">
            <a:extLst>
              <a:ext uri="{FF2B5EF4-FFF2-40B4-BE49-F238E27FC236}">
                <a16:creationId xmlns:a16="http://schemas.microsoft.com/office/drawing/2014/main" id="{847FFF02-E27F-64CA-D365-89B046D494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763583"/>
              </p:ext>
            </p:extLst>
          </p:nvPr>
        </p:nvGraphicFramePr>
        <p:xfrm>
          <a:off x="511919" y="1184759"/>
          <a:ext cx="10526194" cy="4913919"/>
        </p:xfrm>
        <a:graphic>
          <a:graphicData uri="http://schemas.openxmlformats.org/drawingml/2006/table">
            <a:tbl>
              <a:tblPr/>
              <a:tblGrid>
                <a:gridCol w="1993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9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2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6375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Mid Sprint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6466">
                <a:tc>
                  <a:txBody>
                    <a:bodyPr/>
                    <a:lstStyle/>
                    <a:p>
                      <a:pPr marL="0" marR="0" lvl="0" indent="0" algn="l" defTabSz="884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48"/>
                        </a:buClr>
                        <a:buSzTx/>
                        <a:buFont typeface="OpenSymbol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GB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rPr dirty="0"/>
                        <a:t>1. Producer Mapping changes for getting Producer Branch</a:t>
                      </a:r>
                    </a:p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rPr dirty="0"/>
                        <a:t>2. Jan2025- UW Scorecard Data Load Process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0539">
                <a:tc>
                  <a:txBody>
                    <a:bodyPr/>
                    <a:lstStyle/>
                    <a:p>
                      <a:pPr marL="0" marR="0" lvl="0" indent="0" algn="l" defTabSz="884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48"/>
                        </a:buClr>
                        <a:buSzTx/>
                        <a:buFont typeface="OpenSymbol"/>
                        <a:buNone/>
                        <a:tabLst/>
                        <a:defRPr/>
                      </a:pPr>
                      <a:r>
                        <a:rPr lang="en-GB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EDW</a:t>
                      </a:r>
                    </a:p>
                    <a:p>
                      <a:pPr marL="0" indent="0" defTabSz="884520">
                        <a:lnSpc>
                          <a:spcPct val="100000"/>
                        </a:lnSpc>
                        <a:buClr>
                          <a:srgbClr val="000048"/>
                        </a:buClr>
                        <a:buFont typeface="OpenSymbol"/>
                        <a:buNone/>
                      </a:pPr>
                      <a:endParaRPr lang="en-IN" sz="1400" dirty="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>
                          <a:solidFill>
                            <a:srgbClr val="258505"/>
                          </a:solidFill>
                        </a:defRPr>
                      </a:pPr>
                      <a:r>
                        <a:rPr dirty="0"/>
                        <a:t>1. Replicate and copy the JBRUNI schema objects to new schema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2. UW-EDW: PRB0099830 - HARD deletes issue</a:t>
                      </a:r>
                    </a:p>
                  </a:txBody>
                  <a:tcPr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None</a:t>
                      </a:r>
                    </a:p>
                  </a:txBody>
                  <a:tcPr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0539">
                <a:tc>
                  <a:txBody>
                    <a:bodyPr/>
                    <a:lstStyle/>
                    <a:p>
                      <a:pPr marL="0" indent="0" defTabSz="884520">
                        <a:lnSpc>
                          <a:spcPct val="100000"/>
                        </a:lnSpc>
                        <a:buClr>
                          <a:srgbClr val="000048"/>
                        </a:buClr>
                        <a:buFont typeface="OpenSymbol"/>
                        <a:buNone/>
                      </a:pPr>
                      <a:r>
                        <a:rPr lang="en-IN" sz="1400" dirty="0"/>
                        <a:t>Trade Credit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GB" dirty="0"/>
                        <a:t>None</a:t>
                      </a:r>
                      <a:endParaRPr dirty="0"/>
                    </a:p>
                  </a:txBody>
                  <a:tcPr>
                    <a:lnL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lang="en-GB"/>
                        <a:t>None</a:t>
                      </a:r>
                      <a:endParaRPr dirty="0"/>
                    </a:p>
                  </a:txBody>
                  <a:tcPr>
                    <a:lnL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323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95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43415-6C2C-8D3A-07C6-AE43D3506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62C8B7D0-19BE-74D1-E3FC-BA6810B19BE4}"/>
              </a:ext>
            </a:extLst>
          </p:cNvPr>
          <p:cNvSpPr txBox="1">
            <a:spLocks/>
          </p:cNvSpPr>
          <p:nvPr/>
        </p:nvSpPr>
        <p:spPr>
          <a:xfrm>
            <a:off x="511920" y="14472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84520">
              <a:lnSpc>
                <a:spcPct val="100000"/>
              </a:lnSpc>
              <a:tabLst>
                <a:tab pos="0" algn="l"/>
              </a:tabLst>
            </a:pPr>
            <a:r>
              <a:rPr lang="en-US" sz="2400" b="1" spc="-1">
                <a:solidFill>
                  <a:srgbClr val="000048"/>
                </a:solidFill>
                <a:latin typeface="Arial"/>
              </a:rPr>
              <a:t>End Sprint Summary – CDL/CDH</a:t>
            </a:r>
            <a:endParaRPr lang="en-IN" sz="2400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CE1E3B3-5782-8BAF-8AD9-E973286BA8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634072"/>
              </p:ext>
            </p:extLst>
          </p:nvPr>
        </p:nvGraphicFramePr>
        <p:xfrm>
          <a:off x="511919" y="729676"/>
          <a:ext cx="10907448" cy="5001273"/>
        </p:xfrm>
        <a:graphic>
          <a:graphicData uri="http://schemas.openxmlformats.org/drawingml/2006/table">
            <a:tbl>
              <a:tblPr/>
              <a:tblGrid>
                <a:gridCol w="2065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3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8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73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Mid Sprint user stories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7016">
                <a:tc>
                  <a:txBody>
                    <a:bodyPr/>
                    <a:lstStyle/>
                    <a:p>
                      <a:pPr marL="0" marR="0" lvl="0" indent="0" algn="l" defTabSz="884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48"/>
                        </a:buClr>
                        <a:buSzTx/>
                        <a:buFont typeface="OpenSymbol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GB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CDL</a:t>
                      </a:r>
                    </a:p>
                    <a:p>
                      <a:pPr marL="0" marR="0" lvl="0" indent="0" algn="l" defTabSz="884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48"/>
                        </a:buClr>
                        <a:buSzTx/>
                        <a:buFont typeface="OpenSymbol"/>
                        <a:buNone/>
                        <a:tabLst>
                          <a:tab pos="457200" algn="l"/>
                        </a:tabLst>
                        <a:defRPr/>
                      </a:pPr>
                      <a:endParaRPr lang="en-GB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 sz="1200"/>
                      </a:pPr>
                      <a:r>
                        <a:rPr lang="en-IN" sz="1200" dirty="0">
                          <a:solidFill>
                            <a:srgbClr val="00B050"/>
                          </a:solidFill>
                        </a:rPr>
                        <a:t>CRS source system check - INC11045799 - Part 3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CDL -&gt; CDH -&gt; </a:t>
                      </a:r>
                      <a:r>
                        <a:rPr lang="en-US" sz="1200" dirty="0" err="1">
                          <a:solidFill>
                            <a:srgbClr val="00B050"/>
                          </a:solidFill>
                        </a:rPr>
                        <a:t>iDive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 - marine data issue  - INC10846167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Data missed in Auto-reversal transactions - Part 4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 dirty="0"/>
                        <a:t>IMR 220 |  Sweden negative reserves - INC9870788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 dirty="0"/>
                        <a:t>Policy No – 0300018938 is missing in CDL whereas available in GOALD - INC10770696</a:t>
                      </a:r>
                    </a:p>
                    <a:p>
                      <a:pPr>
                        <a:defRPr sz="1200"/>
                      </a:pPr>
                      <a:endParaRPr sz="120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200" dirty="0"/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6084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CDH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endParaRPr lang="en-US" sz="1200" dirty="0"/>
                    </a:p>
                    <a:p>
                      <a:pPr marL="228600" indent="-228600"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lang="en-IN" sz="1200" dirty="0">
                          <a:solidFill>
                            <a:srgbClr val="00B050"/>
                          </a:solidFill>
                        </a:rPr>
                        <a:t>Software Security Assessment (SSA) Approval - Part 6</a:t>
                      </a:r>
                    </a:p>
                    <a:p>
                      <a:pPr marL="228600" indent="-228600"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lang="en-IN" sz="1200" dirty="0">
                          <a:solidFill>
                            <a:srgbClr val="00B050"/>
                          </a:solidFill>
                        </a:rPr>
                        <a:t>Remediating vulnerabilities for Servers PWCASERID01/02/03/04 in CDH-3638 - part 2</a:t>
                      </a:r>
                    </a:p>
                    <a:p>
                      <a:pPr marL="228600" indent="-228600">
                        <a:buAutoNum type="arabicPeriod"/>
                        <a:defRPr sz="1200"/>
                      </a:pPr>
                      <a:r>
                        <a:rPr sz="12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Analysis: Permanent fix for the recurring issue: GAD vs CDH mismatch post OGIS monthly processing</a:t>
                      </a:r>
                    </a:p>
                    <a:p>
                      <a:pPr marL="228600" lvl="0" indent="-228600">
                        <a:buAutoNum type="arabicPeriod"/>
                      </a:pPr>
                      <a:r>
                        <a:rPr lang="en-IN" sz="1200" b="0" i="0" u="none" strike="noStrike" noProof="0" dirty="0">
                          <a:solidFill>
                            <a:schemeClr val="tx1"/>
                          </a:solidFill>
                          <a:latin typeface="Arial"/>
                        </a:rPr>
                        <a:t>5590 - MEA Actuarial DataStage Cloud Migration | PROD Deployment</a:t>
                      </a:r>
                    </a:p>
                    <a:p>
                      <a:pPr marL="228600" lvl="0" indent="-228600">
                        <a:buAutoNum type="arabicPeriod"/>
                      </a:pPr>
                      <a:r>
                        <a:rPr lang="en-US" sz="1200" b="0" i="0" u="none" strike="noStrike" noProof="0" dirty="0">
                          <a:solidFill>
                            <a:srgbClr val="000048"/>
                          </a:solidFill>
                          <a:latin typeface="Arial"/>
                        </a:rPr>
                        <a:t>Enabling VPN Tunnel between AIG and </a:t>
                      </a:r>
                      <a:r>
                        <a:rPr lang="en-US" sz="1200" b="0" i="0" u="none" strike="noStrike" noProof="0" dirty="0" err="1">
                          <a:solidFill>
                            <a:srgbClr val="000048"/>
                          </a:solidFill>
                          <a:latin typeface="Arial"/>
                        </a:rPr>
                        <a:t>Navins</a:t>
                      </a:r>
                      <a:r>
                        <a:rPr lang="en-US" sz="1200" b="0" i="0" u="none" strike="noStrike" noProof="0" dirty="0">
                          <a:solidFill>
                            <a:srgbClr val="000048"/>
                          </a:solidFill>
                          <a:latin typeface="Arial"/>
                        </a:rPr>
                        <a:t> source database - part 8</a:t>
                      </a:r>
                    </a:p>
                    <a:p>
                      <a:pPr marL="228600" lvl="0" indent="-228600">
                        <a:buAutoNum type="arabicPeriod"/>
                      </a:pPr>
                      <a:r>
                        <a:rPr lang="en-IN" sz="1200" b="0" i="0" u="none" strike="noStrike" noProof="0" dirty="0" err="1">
                          <a:solidFill>
                            <a:schemeClr val="tx1"/>
                          </a:solidFill>
                          <a:latin typeface="Arial"/>
                        </a:rPr>
                        <a:t>Barnowl</a:t>
                      </a:r>
                      <a:r>
                        <a:rPr lang="en-IN" sz="1200" b="0" i="0" u="none" strike="noStrike" noProof="0" dirty="0">
                          <a:solidFill>
                            <a:schemeClr val="tx1"/>
                          </a:solidFill>
                          <a:latin typeface="Arial"/>
                        </a:rPr>
                        <a:t> New Requirement V5.0 - Part 7</a:t>
                      </a:r>
                      <a:endParaRPr lang="en-US" dirty="0"/>
                    </a:p>
                  </a:txBody>
                  <a:tcPr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200" dirty="0"/>
                        <a:t>None</a:t>
                      </a:r>
                    </a:p>
                  </a:txBody>
                  <a:tcPr>
                    <a:lnL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769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052FEAF4-1C93-8AE1-2016-39E5A8812B31}"/>
              </a:ext>
            </a:extLst>
          </p:cNvPr>
          <p:cNvSpPr txBox="1">
            <a:spLocks/>
          </p:cNvSpPr>
          <p:nvPr/>
        </p:nvSpPr>
        <p:spPr>
          <a:xfrm>
            <a:off x="511920" y="14472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84520">
              <a:lnSpc>
                <a:spcPct val="100000"/>
              </a:lnSpc>
              <a:tabLst>
                <a:tab pos="0" algn="l"/>
              </a:tabLst>
            </a:pPr>
            <a:r>
              <a:rPr lang="en-US" sz="2400" b="1" spc="-1" dirty="0">
                <a:solidFill>
                  <a:srgbClr val="000048"/>
                </a:solidFill>
                <a:latin typeface="Arial"/>
              </a:rPr>
              <a:t>End Sprint Summary – SCUP NA</a:t>
            </a:r>
            <a:endParaRPr lang="en-IN" sz="2400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0523B23A-C0A4-6564-BDB7-50B93898C8F1}"/>
              </a:ext>
            </a:extLst>
          </p:cNvPr>
          <p:cNvGraphicFramePr/>
          <p:nvPr/>
        </p:nvGraphicFramePr>
        <p:xfrm>
          <a:off x="511791" y="568656"/>
          <a:ext cx="11266416" cy="5644905"/>
        </p:xfrm>
        <a:graphic>
          <a:graphicData uri="http://schemas.openxmlformats.org/drawingml/2006/table">
            <a:tbl>
              <a:tblPr/>
              <a:tblGrid>
                <a:gridCol w="1460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4694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strike="noStrike" spc="-1">
                        <a:solidFill>
                          <a:schemeClr val="lt1"/>
                        </a:solidFill>
                        <a:latin typeface="Arial"/>
                      </a:endParaRPr>
                    </a:p>
                    <a:p>
                      <a:pPr lvl="0" algn="ctr" defTabSz="884520">
                        <a:lnSpc>
                          <a:spcPct val="100000"/>
                        </a:lnSpc>
                        <a:buNone/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endParaRPr lang="en-US" sz="1400" b="1" strike="noStrike" spc="-1">
                        <a:solidFill>
                          <a:schemeClr val="lt1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Mid Sprint user stories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3385">
                <a:tc>
                  <a:txBody>
                    <a:bodyPr/>
                    <a:lstStyle/>
                    <a:p>
                      <a:pPr marL="0" marR="0" lvl="0" indent="0" algn="l" defTabSz="884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48"/>
                        </a:buClr>
                        <a:buSzTx/>
                        <a:buFont typeface="OpenSymbol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GB" sz="1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SCUP NA </a:t>
                      </a:r>
                    </a:p>
                    <a:p>
                      <a:pPr marL="0" marR="0" lvl="0" indent="0" algn="l" defTabSz="884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48"/>
                        </a:buClr>
                        <a:buSzTx/>
                        <a:buFont typeface="OpenSymbol"/>
                        <a:buNone/>
                        <a:tabLst>
                          <a:tab pos="457200" algn="l"/>
                        </a:tabLst>
                        <a:defRPr/>
                      </a:pPr>
                      <a:endParaRPr lang="en-GB" sz="14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sz="1200">
                          <a:solidFill>
                            <a:srgbClr val="00B050"/>
                          </a:solidFill>
                        </a:rPr>
                        <a:t>Development-Snow SQL/ script creation for Autosys JIL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sz="1200">
                          <a:solidFill>
                            <a:srgbClr val="00B050"/>
                          </a:solidFill>
                        </a:rPr>
                        <a:t>Create a task flow for QA migration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sz="1200">
                          <a:solidFill>
                            <a:srgbClr val="00B050"/>
                          </a:solidFill>
                        </a:rPr>
                        <a:t>Perform Data validation in QA2 for the table SCUP_SUBMISSION_WORK_ITEMS  in NA and Global Schema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sz="1200">
                          <a:solidFill>
                            <a:srgbClr val="00B050"/>
                          </a:solidFill>
                        </a:rPr>
                        <a:t>Perform Data validation in QA2 for table SCUP_SUBMISSION_SNAPSHOT_FACT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sz="1200">
                          <a:solidFill>
                            <a:srgbClr val="00B050"/>
                          </a:solidFill>
                        </a:rPr>
                        <a:t>Perform Data validation in QA2 for the table SCUP_SUBMISSION_WORK_ITEMS_DELTA in NA and Global Schema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sz="1200">
                          <a:solidFill>
                            <a:srgbClr val="00B050"/>
                          </a:solidFill>
                        </a:rPr>
                        <a:t>KPI Merger : DQ : QA Analysis on the existing DIM SCUP NA </a:t>
                      </a:r>
                      <a:r>
                        <a:rPr sz="1200" err="1">
                          <a:solidFill>
                            <a:srgbClr val="00B050"/>
                          </a:solidFill>
                        </a:rPr>
                        <a:t>datamart</a:t>
                      </a:r>
                      <a:r>
                        <a:rPr sz="1200">
                          <a:solidFill>
                            <a:srgbClr val="00B050"/>
                          </a:solidFill>
                        </a:rPr>
                        <a:t> tables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sz="1200">
                          <a:solidFill>
                            <a:srgbClr val="00B050"/>
                          </a:solidFill>
                        </a:rPr>
                        <a:t>KPI Merger : DQ : QA Analysis on the existing FACT SCUP NA </a:t>
                      </a:r>
                      <a:r>
                        <a:rPr sz="1200" err="1">
                          <a:solidFill>
                            <a:srgbClr val="00B050"/>
                          </a:solidFill>
                        </a:rPr>
                        <a:t>datamart</a:t>
                      </a:r>
                      <a:r>
                        <a:rPr sz="1200">
                          <a:solidFill>
                            <a:srgbClr val="00B050"/>
                          </a:solidFill>
                        </a:rPr>
                        <a:t> tables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sz="1200">
                          <a:solidFill>
                            <a:srgbClr val="00B050"/>
                          </a:solidFill>
                        </a:rPr>
                        <a:t>KPI Merger : DQ : Global Datamart in QA2 : Sanity check on DIM tables post Initial data load</a:t>
                      </a:r>
                      <a:endParaRPr lang="en-US" sz="1200">
                        <a:solidFill>
                          <a:srgbClr val="00B050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KPI Merger : DQ : Global Datamart in QA2 : Sanity check on FACT tables post Initial data load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Development-Snow SQL/ script creation for Metadata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 sz="1200">
                          <a:solidFill>
                            <a:srgbClr val="00FF00"/>
                          </a:solidFill>
                        </a:defRPr>
                      </a:pPr>
                      <a:r>
                        <a:rPr lang="en-US" sz="1200">
                          <a:solidFill>
                            <a:schemeClr val="tx2"/>
                          </a:solidFill>
                        </a:rPr>
                        <a:t>Perform data validations in QA2 for newly deployed build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/>
                        <a:t>KPI Merger : DQ : Build </a:t>
                      </a:r>
                      <a:r>
                        <a:rPr sz="1200" err="1"/>
                        <a:t>deloyment</a:t>
                      </a:r>
                      <a:r>
                        <a:rPr sz="1200"/>
                        <a:t> in QA2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/>
                        <a:t>KPI Merger : DQ : QA2 Job analysis in Postgres DB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/>
                        <a:t>KPI Merger : DQ : QA2 : Manual Job run and Initial data load in DIM </a:t>
                      </a:r>
                      <a:r>
                        <a:rPr lang="en-IN" sz="1200"/>
                        <a:t>t</a:t>
                      </a:r>
                      <a:r>
                        <a:rPr sz="1200" err="1"/>
                        <a:t>ables</a:t>
                      </a:r>
                      <a:endParaRPr sz="1200"/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/>
                        <a:t>KPI Merger : DQ : QA2 : Manual Job run and Initial data load in FACT tables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/>
                        <a:t>Perform Data validation in QA2 for table MLOB_DIM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/>
                        <a:t>Perform Data validation in QA2 for table PARTY_DIM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/>
                        <a:t>Perform Data validation in QA2 for the table BROKER_DIM in NA and Global Schema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  <a:defRPr sz="1200"/>
                      </a:pPr>
                      <a:r>
                        <a:rPr sz="1200"/>
                        <a:t>Perform Data validation in QA2 for the table BROKER_DIM in NA and Global Schema</a:t>
                      </a:r>
                    </a:p>
                    <a:p>
                      <a:pPr>
                        <a:defRPr sz="1200"/>
                      </a:pPr>
                      <a:endParaRPr sz="140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sz="1200"/>
                        <a:t>None</a:t>
                      </a: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11920" y="21744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400" b="1" spc="-1" dirty="0">
                <a:solidFill>
                  <a:srgbClr val="000048"/>
                </a:solidFill>
                <a:latin typeface="Arial"/>
              </a:rPr>
              <a:t>M</a:t>
            </a:r>
            <a:r>
              <a:rPr lang="en-US" sz="2400" b="1" spc="-1" dirty="0">
                <a:solidFill>
                  <a:srgbClr val="000048"/>
                </a:solidFill>
                <a:latin typeface="Arial"/>
              </a:rPr>
              <a:t>ilestone Summary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8" name="Table 3"/>
          <p:cNvGraphicFramePr/>
          <p:nvPr>
            <p:extLst>
              <p:ext uri="{D42A27DB-BD31-4B8C-83A1-F6EECF244321}">
                <p14:modId xmlns:p14="http://schemas.microsoft.com/office/powerpoint/2010/main" val="565371314"/>
              </p:ext>
            </p:extLst>
          </p:nvPr>
        </p:nvGraphicFramePr>
        <p:xfrm>
          <a:off x="372140" y="839972"/>
          <a:ext cx="11310940" cy="5287251"/>
        </p:xfrm>
        <a:graphic>
          <a:graphicData uri="http://schemas.openxmlformats.org/drawingml/2006/table">
            <a:tbl>
              <a:tblPr/>
              <a:tblGrid>
                <a:gridCol w="5462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8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5423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GB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Completed M</a:t>
                      </a:r>
                      <a:r>
                        <a:rPr lang="en-US" sz="1400" b="1" strike="noStrike" spc="-1" dirty="0" err="1">
                          <a:solidFill>
                            <a:schemeClr val="lt1"/>
                          </a:solidFill>
                          <a:latin typeface="Arial"/>
                        </a:rPr>
                        <a:t>ilestones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GB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I</a:t>
                      </a: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ncomplete Milestones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1828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</a:pPr>
                      <a:r>
                        <a:rPr lang="en-IN" sz="16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"</a:t>
                      </a:r>
                      <a:r>
                        <a:rPr lang="en-IN" sz="16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textugdud</a:t>
                      </a:r>
                      <a:r>
                        <a:rPr lang="en-IN" sz="16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en-IN" sz="16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uvtsv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endParaRPr dirty="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31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11920" y="217440"/>
            <a:ext cx="11171160" cy="395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88452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 dirty="0">
                <a:solidFill>
                  <a:srgbClr val="000048"/>
                </a:solidFill>
                <a:latin typeface="Arial"/>
              </a:rPr>
              <a:t>Next Iteration Summary – RDM / EMIS / CBIP / D&amp;B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8" name="Table 3"/>
          <p:cNvGraphicFramePr/>
          <p:nvPr>
            <p:extLst>
              <p:ext uri="{D42A27DB-BD31-4B8C-83A1-F6EECF244321}">
                <p14:modId xmlns:p14="http://schemas.microsoft.com/office/powerpoint/2010/main" val="3618226578"/>
              </p:ext>
            </p:extLst>
          </p:nvPr>
        </p:nvGraphicFramePr>
        <p:xfrm>
          <a:off x="247512" y="790431"/>
          <a:ext cx="6153287" cy="5462984"/>
        </p:xfrm>
        <a:graphic>
          <a:graphicData uri="http://schemas.openxmlformats.org/drawingml/2006/table">
            <a:tbl>
              <a:tblPr/>
              <a:tblGrid>
                <a:gridCol w="1350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3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741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0027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0" algn="l"/>
                        </a:tabLst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Arial"/>
                        </a:rPr>
                        <a:t>EMIS UI</a:t>
                      </a: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None</a:t>
                      </a:r>
                      <a:endParaRPr lang="en-GB" dirty="0"/>
                    </a:p>
                  </a:txBody>
                  <a:tcPr anchor="ctr">
                    <a:lnL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6216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400" b="1" strike="noStrike" spc="-1">
                          <a:solidFill>
                            <a:schemeClr val="dk1"/>
                          </a:solidFill>
                          <a:latin typeface="Arial"/>
                        </a:rPr>
                        <a:t>EMIS Backend</a:t>
                      </a:r>
                      <a:endParaRPr lang="en-IN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1. Generate MDM UAT daily files</a:t>
                      </a:r>
                    </a:p>
                    <a:p>
                      <a:pPr>
                        <a:defRPr sz="1200"/>
                      </a:pPr>
                      <a:endParaRPr dirty="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" name="Table 3"/>
          <p:cNvGraphicFramePr/>
          <p:nvPr>
            <p:extLst>
              <p:ext uri="{D42A27DB-BD31-4B8C-83A1-F6EECF244321}">
                <p14:modId xmlns:p14="http://schemas.microsoft.com/office/powerpoint/2010/main" val="2712954559"/>
              </p:ext>
            </p:extLst>
          </p:nvPr>
        </p:nvGraphicFramePr>
        <p:xfrm>
          <a:off x="6487392" y="790432"/>
          <a:ext cx="5589360" cy="5462984"/>
        </p:xfrm>
        <a:graphic>
          <a:graphicData uri="http://schemas.openxmlformats.org/drawingml/2006/table">
            <a:tbl>
              <a:tblPr/>
              <a:tblGrid>
                <a:gridCol w="1391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8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063"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chemeClr val="lt1"/>
                          </a:solidFill>
                          <a:latin typeface="Arial"/>
                        </a:rPr>
                        <a:t>Application</a:t>
                      </a:r>
                      <a:endParaRPr lang="en-IN" sz="14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84520">
                        <a:lnSpc>
                          <a:spcPct val="100000"/>
                        </a:lnSpc>
                      </a:pPr>
                      <a:r>
                        <a:rPr lang="en-US" sz="1400" b="1" strike="noStrike" spc="-1" dirty="0">
                          <a:solidFill>
                            <a:schemeClr val="lt1"/>
                          </a:solidFill>
                          <a:latin typeface="Arial"/>
                        </a:rPr>
                        <a:t>Planned user stories</a:t>
                      </a:r>
                      <a:endParaRPr lang="en-IN" sz="1400" b="0" strike="noStrike" spc="-1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6801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600" b="1" strike="noStrike" spc="-1" dirty="0">
                          <a:solidFill>
                            <a:schemeClr val="dk1"/>
                          </a:solidFill>
                          <a:latin typeface="Arial"/>
                        </a:rPr>
                        <a:t>CBIP</a:t>
                      </a:r>
                      <a:endParaRPr lang="en-IN" sz="16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endParaRPr lang="en-IN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1. Regression &amp; Prod Deployment for  Duns Matching &amp; Producer Consolidation screens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2. CBIP - Screen Timeout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3. CBIP - Producer Framework - API Changes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4. CBIP - Producer Search (Multi-select Source)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5. CBIP - Party Search Screen Updates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6. CBIP - Producer Network UI Changes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7. CBIP - Producer Framework - UI Changes</a:t>
                      </a:r>
                    </a:p>
                    <a:p>
                      <a:pPr>
                        <a:defRPr sz="1200"/>
                      </a:pPr>
                      <a:r>
                        <a:rPr dirty="0"/>
                        <a:t>8. CBIP - MDM Fuzzy Match - Resolve Comments</a:t>
                      </a:r>
                    </a:p>
                    <a:p>
                      <a:pPr>
                        <a:defRPr sz="1200"/>
                      </a:pPr>
                      <a:endParaRPr dirty="0"/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>
                      <a:solidFill>
                        <a:srgbClr val="D9D9D9"/>
                      </a:solidFill>
                      <a:prstDash val="soli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120">
                <a:tc>
                  <a:txBody>
                    <a:bodyPr/>
                    <a:lstStyle/>
                    <a:p>
                      <a:pPr defTabSz="884520">
                        <a:lnSpc>
                          <a:spcPct val="110000"/>
                        </a:lnSpc>
                        <a:tabLst>
                          <a:tab pos="457200" algn="l"/>
                        </a:tabLst>
                      </a:pPr>
                      <a:r>
                        <a:rPr lang="en-US" sz="1400" b="1" strike="noStrike" spc="-1" dirty="0">
                          <a:solidFill>
                            <a:schemeClr val="dk1"/>
                          </a:solidFill>
                          <a:latin typeface="Arial"/>
                        </a:rPr>
                        <a:t>D&amp;B</a:t>
                      </a:r>
                      <a:endParaRPr lang="en-IN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D9D9D9"/>
                      </a:solidFill>
                      <a:prstDash val="solid"/>
                    </a:lnL>
                    <a:lnR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/>
                        <a:t>None</a:t>
                      </a:r>
                    </a:p>
                  </a:txBody>
                  <a:tcPr anchor="ctr">
                    <a:lnL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D9D9D9"/>
                      </a:solidFill>
                      <a:prstDash val="solid"/>
                    </a:lnR>
                    <a:lnT w="1224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0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</a:majorFont>
      <a:minorFont>
        <a:latin typeface="Arial" panose="020B06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0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</a:majorFont>
      <a:minorFont>
        <a:latin typeface="Arial" panose="020B06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0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</a:majorFont>
      <a:minorFont>
        <a:latin typeface="Arial" panose="020B06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0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</a:majorFont>
      <a:minorFont>
        <a:latin typeface="Arial" panose="020B06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0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</a:majorFont>
      <a:minorFont>
        <a:latin typeface="Arial" panose="020B06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0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</a:majorFont>
      <a:minorFont>
        <a:latin typeface="Arial" panose="020B06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0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</a:majorFont>
      <a:minorFont>
        <a:latin typeface="Arial" panose="020B06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</a:majorFont>
      <a:minorFont>
        <a:latin typeface="Arial" panose="020B060402020202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</TotalTime>
  <Words>1339</Words>
  <Application>Microsoft Office PowerPoint</Application>
  <PresentationFormat>Widescreen</PresentationFormat>
  <Paragraphs>240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Calibri</vt:lpstr>
      <vt:lpstr>Courier New</vt:lpstr>
      <vt:lpstr>OpenSymbol</vt:lpstr>
      <vt:lpstr>Symbol</vt:lpstr>
      <vt:lpstr>Times New Roman</vt:lpstr>
      <vt:lpstr>Wingdings</vt:lpstr>
      <vt:lpstr>10_Office Theme</vt:lpstr>
      <vt:lpstr>10_Office Theme</vt:lpstr>
      <vt:lpstr>10_Office Theme</vt:lpstr>
      <vt:lpstr>10_Office Theme</vt:lpstr>
      <vt:lpstr>10_Office Theme</vt:lpstr>
      <vt:lpstr>10_Office Theme</vt:lpstr>
      <vt:lpstr>10_Office Theme</vt:lpstr>
      <vt:lpstr>10_Office Theme</vt:lpstr>
      <vt:lpstr>AIG</vt:lpstr>
      <vt:lpstr>End Sprint Summary–EMIS</vt:lpstr>
      <vt:lpstr>End Sprint Summary –CBIP/D&amp;B</vt:lpstr>
      <vt:lpstr>End Sprint Summary – RDM</vt:lpstr>
      <vt:lpstr>End Sprint Summary – KPI / EDW</vt:lpstr>
      <vt:lpstr>PowerPoint Presentation</vt:lpstr>
      <vt:lpstr>PowerPoint Presentation</vt:lpstr>
      <vt:lpstr>Milestone Summary</vt:lpstr>
      <vt:lpstr>Next Iteration Summary – RDM / EMIS / CBIP / D&amp;B</vt:lpstr>
      <vt:lpstr>Next Iteration Summary – RDM </vt:lpstr>
      <vt:lpstr>Next Iteration Summary – KPI / EDW</vt:lpstr>
      <vt:lpstr>Next Iteration Summary – CDL / CDH</vt:lpstr>
      <vt:lpstr>Next Iteration Summary – SCUP NA</vt:lpstr>
      <vt:lpstr>Release Summary(Prod implemented stories) </vt:lpstr>
      <vt:lpstr>Release Summary(Prod implemented stories) </vt:lpstr>
      <vt:lpstr>Release Summary(Prod implemented stories) 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AIG</dc:title>
  <dc:subject/>
  <dc:creator>Khattar, Raunak (Cognizant)</dc:creator>
  <dc:description/>
  <cp:lastModifiedBy>Donthukurthi, Bhargav</cp:lastModifiedBy>
  <cp:revision>31</cp:revision>
  <dcterms:created xsi:type="dcterms:W3CDTF">2023-10-26T14:14:04Z</dcterms:created>
  <dcterms:modified xsi:type="dcterms:W3CDTF">2025-04-21T08:06:00Z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0x010100DA8FAE2145677B4AB16F9214C5F9A926</vt:lpwstr>
  </property>
  <property fmtid="{D5CDD505-2E9C-101B-9397-08002B2CF9AE}" pid="3" name="MediaServiceImageTags">
    <vt:lpwstr/>
  </property>
  <property fmtid="{D5CDD505-2E9C-101B-9397-08002B2CF9AE}" pid="4" name="Notes">
    <vt:i4>1</vt:i4>
  </property>
  <property fmtid="{D5CDD505-2E9C-101B-9397-08002B2CF9AE}" pid="5" name="PresentationFormat">
    <vt:lpwstr>Widescreen</vt:lpwstr>
  </property>
  <property fmtid="{D5CDD505-2E9C-101B-9397-08002B2CF9AE}" pid="6" name="Slides">
    <vt:i4>8</vt:i4>
  </property>
</Properties>
</file>